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51"/>
  </p:notesMasterIdLst>
  <p:handoutMasterIdLst>
    <p:handoutMasterId r:id="rId52"/>
  </p:handoutMasterIdLst>
  <p:sldIdLst>
    <p:sldId id="430" r:id="rId2"/>
    <p:sldId id="364" r:id="rId3"/>
    <p:sldId id="480" r:id="rId4"/>
    <p:sldId id="431" r:id="rId5"/>
    <p:sldId id="433" r:id="rId6"/>
    <p:sldId id="432" r:id="rId7"/>
    <p:sldId id="434" r:id="rId8"/>
    <p:sldId id="435" r:id="rId9"/>
    <p:sldId id="436" r:id="rId10"/>
    <p:sldId id="437" r:id="rId11"/>
    <p:sldId id="438" r:id="rId12"/>
    <p:sldId id="439" r:id="rId13"/>
    <p:sldId id="440" r:id="rId14"/>
    <p:sldId id="441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49" r:id="rId23"/>
    <p:sldId id="450" r:id="rId24"/>
    <p:sldId id="459" r:id="rId25"/>
    <p:sldId id="452" r:id="rId26"/>
    <p:sldId id="453" r:id="rId27"/>
    <p:sldId id="454" r:id="rId28"/>
    <p:sldId id="455" r:id="rId29"/>
    <p:sldId id="456" r:id="rId30"/>
    <p:sldId id="457" r:id="rId31"/>
    <p:sldId id="458" r:id="rId32"/>
    <p:sldId id="460" r:id="rId33"/>
    <p:sldId id="462" r:id="rId34"/>
    <p:sldId id="463" r:id="rId35"/>
    <p:sldId id="464" r:id="rId36"/>
    <p:sldId id="465" r:id="rId37"/>
    <p:sldId id="466" r:id="rId38"/>
    <p:sldId id="467" r:id="rId39"/>
    <p:sldId id="468" r:id="rId40"/>
    <p:sldId id="469" r:id="rId41"/>
    <p:sldId id="470" r:id="rId42"/>
    <p:sldId id="471" r:id="rId43"/>
    <p:sldId id="472" r:id="rId44"/>
    <p:sldId id="473" r:id="rId45"/>
    <p:sldId id="474" r:id="rId46"/>
    <p:sldId id="475" r:id="rId47"/>
    <p:sldId id="476" r:id="rId48"/>
    <p:sldId id="477" r:id="rId49"/>
    <p:sldId id="362" r:id="rId50"/>
  </p:sldIdLst>
  <p:sldSz cx="6858000" cy="51435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F5F5"/>
    <a:srgbClr val="FEF9E2"/>
    <a:srgbClr val="FDF0AE"/>
    <a:srgbClr val="344F8C"/>
    <a:srgbClr val="105D91"/>
    <a:srgbClr val="192B53"/>
    <a:srgbClr val="99ADD9"/>
    <a:srgbClr val="993366"/>
    <a:srgbClr val="415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 autoAdjust="0"/>
    <p:restoredTop sz="96429" autoAdjust="0"/>
  </p:normalViewPr>
  <p:slideViewPr>
    <p:cSldViewPr>
      <p:cViewPr varScale="1">
        <p:scale>
          <a:sx n="127" d="100"/>
          <a:sy n="127" d="100"/>
        </p:scale>
        <p:origin x="2058" y="114"/>
      </p:cViewPr>
      <p:guideLst>
        <p:guide orient="horz" pos="2160"/>
        <p:guide pos="2160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242647" y="303610"/>
            <a:ext cx="6373415" cy="4536281"/>
          </a:xfrm>
          <a:prstGeom prst="roundRect">
            <a:avLst>
              <a:gd name="adj" fmla="val 2066"/>
            </a:avLst>
          </a:prstGeom>
          <a:noFill/>
          <a:ln w="53975">
            <a:solidFill>
              <a:srgbClr val="99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dirty="0">
              <a:solidFill>
                <a:srgbClr val="9A5F3A"/>
              </a:solidFill>
            </a:endParaRPr>
          </a:p>
        </p:txBody>
      </p:sp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33185" y="446486"/>
            <a:ext cx="912019" cy="241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61193" y="749047"/>
            <a:ext cx="5389959" cy="30008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50" dirty="0" err="1">
                <a:latin typeface="HY견고딕" pitchFamily="18" charset="-127"/>
                <a:ea typeface="HY견고딕" pitchFamily="18" charset="-127"/>
              </a:rPr>
              <a:t>파이썬</a:t>
            </a:r>
            <a:r>
              <a:rPr kumimoji="0" lang="ko-KR" altLang="en-US" sz="135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350" dirty="0">
                <a:latin typeface="HY견고딕" pitchFamily="18" charset="-127"/>
                <a:ea typeface="HY견고딕" pitchFamily="18" charset="-127"/>
              </a:rPr>
              <a:t>for</a:t>
            </a:r>
            <a:r>
              <a:rPr kumimoji="0" lang="en-US" altLang="ko-KR" sz="1350" baseline="0" dirty="0">
                <a:latin typeface="HY견고딕" pitchFamily="18" charset="-127"/>
                <a:ea typeface="HY견고딕" pitchFamily="18" charset="-127"/>
              </a:rPr>
              <a:t> Beginner</a:t>
            </a:r>
            <a:endParaRPr kumimoji="0" lang="de-DE" altLang="ko-KR" sz="900" b="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459341" y="1275161"/>
            <a:ext cx="5993606" cy="88658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75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5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05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05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750" u="none">
              <a:ea typeface="맑은 고딕" pitchFamily="50" charset="-127"/>
            </a:endParaRPr>
          </a:p>
          <a:p>
            <a:pPr marL="128588" indent="-128588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750" u="none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750" u="none">
                <a:ea typeface="맑은 고딕" pitchFamily="50" charset="-127"/>
              </a:rPr>
              <a:t>.</a:t>
            </a:r>
            <a:r>
              <a:rPr kumimoji="0" lang="ko-KR" altLang="en-US" sz="750" u="none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750" u="none">
              <a:solidFill>
                <a:srgbClr val="222222"/>
              </a:solidFill>
              <a:ea typeface="맑은 고딕" pitchFamily="50" charset="-127"/>
            </a:endParaRPr>
          </a:p>
          <a:p>
            <a:pPr marL="128588" indent="-128588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750" u="none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750" u="sng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75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31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C:\Users\KDY\Desktop\파이썬 3판\강의교안\줄배경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4" t="46405" r="45535" b="4804"/>
          <a:stretch/>
        </p:blipFill>
        <p:spPr bwMode="auto">
          <a:xfrm>
            <a:off x="0" y="0"/>
            <a:ext cx="31146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DB057A-28B0-4B42-925C-52B88B7401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5" y="0"/>
            <a:ext cx="37512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16836"/>
            <a:ext cx="6858000" cy="416886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24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6174306" y="4867005"/>
            <a:ext cx="683696" cy="27768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225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6209444" y="4867005"/>
            <a:ext cx="632222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/49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47625" y="38840"/>
            <a:ext cx="5838825" cy="355997"/>
          </a:xfrm>
        </p:spPr>
        <p:txBody>
          <a:bodyPr>
            <a:noAutofit/>
          </a:bodyPr>
          <a:lstStyle>
            <a:lvl1pPr algn="l">
              <a:defRPr sz="2000" b="1" spc="-75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7626" y="580280"/>
            <a:ext cx="6722996" cy="4252469"/>
          </a:xfrm>
        </p:spPr>
        <p:txBody>
          <a:bodyPr>
            <a:normAutofit/>
          </a:bodyPr>
          <a:lstStyle>
            <a:lvl1pPr marL="266700" indent="-196454">
              <a:lnSpc>
                <a:spcPct val="15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1800" b="1"/>
            </a:lvl1pPr>
            <a:lvl2pPr marL="401241" indent="-13335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540544" indent="-139304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3894" indent="-1333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050"/>
            </a:lvl4pPr>
            <a:lvl5pPr marL="808435" indent="-134541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16836"/>
            <a:ext cx="6858000" cy="416886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47625" y="38840"/>
            <a:ext cx="5838825" cy="355997"/>
          </a:xfrm>
        </p:spPr>
        <p:txBody>
          <a:bodyPr>
            <a:noAutofit/>
          </a:bodyPr>
          <a:lstStyle>
            <a:lvl1pPr algn="l">
              <a:defRPr sz="2000" b="1" spc="-75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7626" y="580280"/>
            <a:ext cx="6722996" cy="4252469"/>
          </a:xfrm>
        </p:spPr>
        <p:txBody>
          <a:bodyPr>
            <a:normAutofit/>
          </a:bodyPr>
          <a:lstStyle>
            <a:lvl1pPr marL="266700" indent="-196454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1800" b="1"/>
            </a:lvl1pPr>
            <a:lvl2pPr marL="401241" indent="-1333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540544" indent="-139304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3894" indent="-1333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050"/>
            </a:lvl4pPr>
            <a:lvl5pPr marL="808435" indent="-134541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Rectangle 43">
            <a:extLst>
              <a:ext uri="{FF2B5EF4-FFF2-40B4-BE49-F238E27FC236}">
                <a16:creationId xmlns:a16="http://schemas.microsoft.com/office/drawing/2014/main" id="{9F3B05D7-FADF-422F-A33B-1B9DD84366FE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6174306" y="4867005"/>
            <a:ext cx="683696" cy="27768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225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037DEDD3-A598-476D-8C5D-8AAE017A5E0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09444" y="4867005"/>
            <a:ext cx="632222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/49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04776" y="4894011"/>
            <a:ext cx="6567488" cy="210035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3" name="Line 5"/>
          <p:cNvSpPr>
            <a:spLocks noChangeShapeType="1"/>
          </p:cNvSpPr>
          <p:nvPr userDrawn="1">
            <p:custDataLst>
              <p:tags r:id="rId2"/>
            </p:custDataLst>
          </p:nvPr>
        </p:nvSpPr>
        <p:spPr bwMode="auto">
          <a:xfrm>
            <a:off x="1879997" y="2780110"/>
            <a:ext cx="3113484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68579" tIns="34289" rIns="68579" bIns="34289"/>
          <a:lstStyle/>
          <a:p>
            <a:endParaRPr lang="ko-KR" altLang="en-US" sz="1350"/>
          </a:p>
        </p:txBody>
      </p:sp>
      <p:pic>
        <p:nvPicPr>
          <p:cNvPr id="14" name="Picture 5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572" y="382422"/>
            <a:ext cx="3210335" cy="428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2377363" y="2171842"/>
            <a:ext cx="2118749" cy="530913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ctr"/>
            <a:r>
              <a:rPr lang="en-US" altLang="ko-KR" sz="3000" b="1" i="1" dirty="0">
                <a:solidFill>
                  <a:srgbClr val="FFE45B"/>
                </a:solidFill>
                <a:latin typeface="+mn-lt"/>
              </a:rPr>
              <a:t>Thank You</a:t>
            </a:r>
            <a:endParaRPr lang="ko-KR" altLang="en-US" sz="30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6307932" y="4982767"/>
            <a:ext cx="550069" cy="16192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225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6209444" y="4954191"/>
            <a:ext cx="632222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9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9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/51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2022-02-24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txStyles>
    <p:titleStyle>
      <a:lvl1pPr algn="ctr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DY\Desktop\파이썬 3판\강의교안_파이썬\리소스\2페이지\10장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16"/>
          <a:stretch/>
        </p:blipFill>
        <p:spPr bwMode="auto">
          <a:xfrm>
            <a:off x="87379" y="1038629"/>
            <a:ext cx="2882309" cy="10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KDY\Desktop\파이썬 3판\강의교안_파이썬\리소스\2페이지\10장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6" t="35952" r="16595" b="43010"/>
          <a:stretch/>
        </p:blipFill>
        <p:spPr bwMode="auto">
          <a:xfrm>
            <a:off x="121133" y="2132952"/>
            <a:ext cx="2848555" cy="125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062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02 </a:t>
            </a:r>
            <a:r>
              <a:rPr lang="ko-KR" altLang="en-US" sz="1500" dirty="0"/>
              <a:t>기본 </a:t>
            </a:r>
            <a:r>
              <a:rPr lang="ko-KR" altLang="en-US" sz="1500" dirty="0" err="1"/>
              <a:t>위젯</a:t>
            </a:r>
            <a:r>
              <a:rPr lang="ko-KR" altLang="en-US" sz="1500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버튼</a:t>
            </a:r>
            <a:endParaRPr lang="en-US" altLang="ko-KR" dirty="0"/>
          </a:p>
          <a:p>
            <a:pPr lvl="1"/>
            <a:r>
              <a:rPr lang="ko-KR" altLang="en-US" dirty="0"/>
              <a:t>버튼</a:t>
            </a:r>
            <a:r>
              <a:rPr lang="en-US" altLang="ko-KR" dirty="0"/>
              <a:t>(Button) : </a:t>
            </a:r>
            <a:r>
              <a:rPr lang="ko-KR" altLang="en-US" dirty="0"/>
              <a:t>마우스로 클릭하면 눌리는 효과와 함께 지정한 작업 실행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버튼을 누르면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IDLE</a:t>
            </a:r>
            <a:r>
              <a:rPr lang="ko-KR" altLang="en-US" dirty="0"/>
              <a:t>이 종료되는 코드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65" y="2271815"/>
            <a:ext cx="6176936" cy="229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066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46" y="1064998"/>
            <a:ext cx="5036381" cy="301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02 </a:t>
            </a:r>
            <a:r>
              <a:rPr lang="ko-KR" altLang="en-US" sz="1500" dirty="0"/>
              <a:t>기본 </a:t>
            </a:r>
            <a:r>
              <a:rPr lang="ko-KR" altLang="en-US" sz="1500" dirty="0" err="1"/>
              <a:t>위젯</a:t>
            </a:r>
            <a:r>
              <a:rPr lang="ko-KR" altLang="en-US" sz="1500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이미지 버튼을 누르면 간단한 </a:t>
            </a:r>
            <a:r>
              <a:rPr lang="ko-KR" altLang="en-US" dirty="0" err="1"/>
              <a:t>메시지창이</a:t>
            </a:r>
            <a:r>
              <a:rPr lang="ko-KR" altLang="en-US" dirty="0"/>
              <a:t> 나오는 코드</a:t>
            </a:r>
          </a:p>
        </p:txBody>
      </p:sp>
      <p:pic>
        <p:nvPicPr>
          <p:cNvPr id="6146" name="Picture 2" descr="C:\Users\KDY\Desktop\파이썬 3판\강의교안_파이썬\개정사항\그림(3판)\10장\p294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432" y="3066805"/>
            <a:ext cx="2820292" cy="157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255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02 </a:t>
            </a:r>
            <a:r>
              <a:rPr lang="ko-KR" altLang="en-US" sz="1500" dirty="0"/>
              <a:t>기본 </a:t>
            </a:r>
            <a:r>
              <a:rPr lang="ko-KR" altLang="en-US" sz="1500" dirty="0" err="1"/>
              <a:t>위젯</a:t>
            </a:r>
            <a:r>
              <a:rPr lang="ko-KR" altLang="en-US" sz="1500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체크버튼</a:t>
            </a:r>
          </a:p>
          <a:p>
            <a:pPr lvl="1"/>
            <a:r>
              <a:rPr lang="ko-KR" altLang="en-US" dirty="0"/>
              <a:t>체크버튼</a:t>
            </a:r>
            <a:r>
              <a:rPr lang="en-US" altLang="ko-KR" dirty="0"/>
              <a:t>(</a:t>
            </a:r>
            <a:r>
              <a:rPr lang="en-US" altLang="ko-KR" dirty="0" err="1"/>
              <a:t>Checkbutton</a:t>
            </a:r>
            <a:r>
              <a:rPr lang="en-US" altLang="ko-KR" dirty="0"/>
              <a:t>) : </a:t>
            </a:r>
            <a:r>
              <a:rPr lang="ko-KR" altLang="en-US" dirty="0"/>
              <a:t>켜고 끄는 데 사용하는 </a:t>
            </a:r>
            <a:r>
              <a:rPr lang="ko-KR" altLang="en-US" dirty="0" err="1"/>
              <a:t>위젯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 : </a:t>
            </a:r>
            <a:r>
              <a:rPr lang="ko-KR" altLang="en-US" dirty="0"/>
              <a:t>체크버튼을 켜거나 끄면 </a:t>
            </a:r>
            <a:r>
              <a:rPr lang="ko-KR" altLang="en-US" dirty="0" err="1"/>
              <a:t>메시지창이</a:t>
            </a:r>
            <a:r>
              <a:rPr lang="ko-KR" altLang="en-US" dirty="0"/>
              <a:t> 열리게 하는 코드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17" y="1962823"/>
            <a:ext cx="4955986" cy="2994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055" y="2211710"/>
            <a:ext cx="2700300" cy="886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2841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02 </a:t>
            </a:r>
            <a:r>
              <a:rPr lang="ko-KR" altLang="en-US" sz="1500" dirty="0"/>
              <a:t>기본 </a:t>
            </a:r>
            <a:r>
              <a:rPr lang="ko-KR" altLang="en-US" sz="1500" dirty="0" err="1"/>
              <a:t>위젯</a:t>
            </a:r>
            <a:r>
              <a:rPr lang="ko-KR" altLang="en-US" sz="1500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라디오버튼</a:t>
            </a:r>
          </a:p>
          <a:p>
            <a:pPr lvl="1"/>
            <a:r>
              <a:rPr lang="ko-KR" altLang="en-US" dirty="0"/>
              <a:t>라디오버튼</a:t>
            </a:r>
            <a:r>
              <a:rPr lang="en-US" altLang="ko-KR" dirty="0"/>
              <a:t>(</a:t>
            </a:r>
            <a:r>
              <a:rPr lang="en-US" altLang="ko-KR" dirty="0" err="1"/>
              <a:t>Radiobutton</a:t>
            </a:r>
            <a:r>
              <a:rPr lang="en-US" altLang="ko-KR" dirty="0"/>
              <a:t>) : </a:t>
            </a:r>
            <a:r>
              <a:rPr lang="ko-KR" altLang="en-US" dirty="0"/>
              <a:t>여러 개 중에서 하나를 선택하는 데 사용하는 </a:t>
            </a:r>
            <a:r>
              <a:rPr lang="ko-KR" altLang="en-US" dirty="0" err="1"/>
              <a:t>위젯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33" y="1870760"/>
            <a:ext cx="5461533" cy="2956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7119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02 </a:t>
            </a:r>
            <a:r>
              <a:rPr lang="ko-KR" altLang="en-US" sz="1500" dirty="0"/>
              <a:t>기본 </a:t>
            </a:r>
            <a:r>
              <a:rPr lang="ko-KR" altLang="en-US" sz="1500" dirty="0" err="1"/>
              <a:t>위젯</a:t>
            </a:r>
            <a:r>
              <a:rPr lang="ko-KR" altLang="en-US" sz="1500" dirty="0"/>
              <a:t> 활용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03" y="1040606"/>
            <a:ext cx="5706393" cy="2503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1701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03 </a:t>
            </a:r>
            <a:r>
              <a:rPr lang="ko-KR" altLang="en-US" sz="1500" dirty="0" err="1"/>
              <a:t>위젯의</a:t>
            </a:r>
            <a:r>
              <a:rPr lang="ko-KR" altLang="en-US" sz="1500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수평 정렬</a:t>
            </a:r>
            <a:endParaRPr lang="en-US" altLang="ko-KR" dirty="0"/>
          </a:p>
          <a:p>
            <a:pPr lvl="1"/>
            <a:r>
              <a:rPr lang="ko-KR" altLang="en-US" dirty="0"/>
              <a:t>수평으로 정렬하는 방법 </a:t>
            </a:r>
            <a:r>
              <a:rPr lang="en-US" altLang="ko-KR" dirty="0"/>
              <a:t>: pack() </a:t>
            </a:r>
            <a:r>
              <a:rPr lang="ko-KR" altLang="en-US" dirty="0"/>
              <a:t>함수의 옵션 중 </a:t>
            </a:r>
            <a:r>
              <a:rPr lang="en-US" altLang="ko-KR" dirty="0"/>
              <a:t>side=LEFT, RIGHT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0" y="1558127"/>
            <a:ext cx="6210690" cy="300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8479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03 </a:t>
            </a:r>
            <a:r>
              <a:rPr lang="ko-KR" altLang="en-US" sz="1500" dirty="0" err="1"/>
              <a:t>위젯의</a:t>
            </a:r>
            <a:r>
              <a:rPr lang="ko-KR" altLang="en-US" sz="1500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리스트와 </a:t>
            </a:r>
            <a:r>
              <a:rPr lang="en-US" altLang="ko-KR" dirty="0"/>
              <a:t>for </a:t>
            </a:r>
            <a:r>
              <a:rPr lang="ko-KR" altLang="en-US" dirty="0"/>
              <a:t>문 활용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32" y="1176595"/>
            <a:ext cx="6176936" cy="294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676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03 </a:t>
            </a:r>
            <a:r>
              <a:rPr lang="ko-KR" altLang="en-US" sz="1500" dirty="0" err="1"/>
              <a:t>위젯의</a:t>
            </a:r>
            <a:r>
              <a:rPr lang="ko-KR" altLang="en-US" sz="1500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수직 정렬</a:t>
            </a:r>
          </a:p>
          <a:p>
            <a:pPr lvl="1"/>
            <a:r>
              <a:rPr lang="en-US" altLang="ko-KR" dirty="0"/>
              <a:t>pack() </a:t>
            </a:r>
            <a:r>
              <a:rPr lang="ko-KR" altLang="en-US" dirty="0"/>
              <a:t>함수의 옵션 중 수직으로 정렬하는 방법 </a:t>
            </a:r>
            <a:r>
              <a:rPr lang="en-US" altLang="ko-KR" dirty="0"/>
              <a:t>: side=TOP, BOTTOM</a:t>
            </a:r>
          </a:p>
          <a:p>
            <a:pPr lvl="2"/>
            <a:r>
              <a:rPr lang="en-US" altLang="ko-KR" sz="1600" dirty="0"/>
              <a:t>Code10-10.py </a:t>
            </a:r>
            <a:r>
              <a:rPr lang="ko-KR" altLang="en-US" sz="1600" dirty="0"/>
              <a:t>의 </a:t>
            </a:r>
            <a:r>
              <a:rPr lang="en-US" altLang="ko-KR" sz="1600" dirty="0"/>
              <a:t>10</a:t>
            </a:r>
            <a:r>
              <a:rPr lang="ko-KR" altLang="en-US" sz="1600" dirty="0"/>
              <a:t>행을 다음과 같이 변경하고 실행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71" y="2481740"/>
            <a:ext cx="5873414" cy="64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623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03 </a:t>
            </a:r>
            <a:r>
              <a:rPr lang="ko-KR" altLang="en-US" sz="1500" dirty="0" err="1"/>
              <a:t>위젯의</a:t>
            </a:r>
            <a:r>
              <a:rPr lang="ko-KR" altLang="en-US" sz="1500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폭 조정</a:t>
            </a:r>
          </a:p>
          <a:p>
            <a:pPr lvl="1"/>
            <a:r>
              <a:rPr lang="en-US" altLang="ko-KR" dirty="0"/>
              <a:t>pack() </a:t>
            </a:r>
            <a:r>
              <a:rPr lang="ko-KR" altLang="en-US" dirty="0"/>
              <a:t>함수의 옵션 중에서 </a:t>
            </a:r>
            <a:r>
              <a:rPr lang="ko-KR" altLang="en-US" dirty="0" err="1"/>
              <a:t>윈도창</a:t>
            </a:r>
            <a:r>
              <a:rPr lang="ko-KR" altLang="en-US" dirty="0"/>
              <a:t> 폭에 맞추는 방법 </a:t>
            </a:r>
            <a:r>
              <a:rPr lang="en-US" altLang="ko-KR" dirty="0"/>
              <a:t>: fill=X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sz="1600" dirty="0"/>
              <a:t>Code10-10.py</a:t>
            </a:r>
            <a:r>
              <a:rPr lang="ko-KR" altLang="en-US" sz="1600" dirty="0"/>
              <a:t>의 </a:t>
            </a:r>
            <a:r>
              <a:rPr lang="en-US" altLang="ko-KR" sz="1600" dirty="0"/>
              <a:t>10</a:t>
            </a:r>
            <a:r>
              <a:rPr lang="ko-KR" altLang="en-US" sz="1600" dirty="0"/>
              <a:t>행을 다음과 같이 변경하고 실행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701" y="2148562"/>
            <a:ext cx="4258598" cy="8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6756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03 </a:t>
            </a:r>
            <a:r>
              <a:rPr lang="ko-KR" altLang="en-US" sz="1500" dirty="0" err="1"/>
              <a:t>위젯의</a:t>
            </a:r>
            <a:r>
              <a:rPr lang="ko-KR" altLang="en-US" sz="1500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위젯</a:t>
            </a:r>
            <a:r>
              <a:rPr lang="ko-KR" altLang="en-US" dirty="0"/>
              <a:t> 사이의 여백 조절</a:t>
            </a:r>
          </a:p>
          <a:p>
            <a:pPr lvl="1"/>
            <a:r>
              <a:rPr lang="en-US" altLang="ko-KR" dirty="0"/>
              <a:t>pack() </a:t>
            </a:r>
            <a:r>
              <a:rPr lang="ko-KR" altLang="en-US" dirty="0"/>
              <a:t>함수의 옵션 중에서 </a:t>
            </a:r>
            <a:r>
              <a:rPr lang="ko-KR" altLang="en-US" dirty="0" err="1"/>
              <a:t>위젯</a:t>
            </a:r>
            <a:r>
              <a:rPr lang="ko-KR" altLang="en-US" dirty="0"/>
              <a:t> 사이에 여백 주는 방법 </a:t>
            </a:r>
            <a:r>
              <a:rPr lang="en-US" altLang="ko-KR" dirty="0"/>
              <a:t>: </a:t>
            </a:r>
            <a:r>
              <a:rPr lang="en-US" altLang="ko-KR" dirty="0" err="1"/>
              <a:t>padx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r>
              <a:rPr lang="ko-KR" altLang="en-US" dirty="0"/>
              <a:t> 또는 </a:t>
            </a:r>
            <a:r>
              <a:rPr lang="en-US" altLang="ko-KR" dirty="0" err="1"/>
              <a:t>pady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endParaRPr lang="en-US" altLang="ko-KR" dirty="0"/>
          </a:p>
          <a:p>
            <a:pPr lvl="2"/>
            <a:r>
              <a:rPr lang="en-US" altLang="ko-KR" sz="1600" dirty="0"/>
              <a:t>Code10-10.py</a:t>
            </a:r>
            <a:r>
              <a:rPr lang="ko-KR" altLang="en-US" sz="1600" dirty="0"/>
              <a:t>의 </a:t>
            </a:r>
            <a:r>
              <a:rPr lang="en-US" altLang="ko-KR" sz="1600" dirty="0"/>
              <a:t>10</a:t>
            </a:r>
            <a:r>
              <a:rPr lang="ko-KR" altLang="en-US" sz="1600" dirty="0"/>
              <a:t>행을 다음과 같이 변경하고 실행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17" y="2391730"/>
            <a:ext cx="4824413" cy="1215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03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KDY\Desktop\파이썬 3판\강의교안_파이썬\리소스\2페이지\10장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8" t="62987"/>
          <a:stretch/>
        </p:blipFill>
        <p:spPr bwMode="auto">
          <a:xfrm>
            <a:off x="222394" y="1172447"/>
            <a:ext cx="4793033" cy="275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942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03 </a:t>
            </a:r>
            <a:r>
              <a:rPr lang="ko-KR" altLang="en-US" sz="1500" dirty="0" err="1"/>
              <a:t>위젯의</a:t>
            </a:r>
            <a:r>
              <a:rPr lang="ko-KR" altLang="en-US" sz="1500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위젯</a:t>
            </a:r>
            <a:r>
              <a:rPr lang="ko-KR" altLang="en-US" dirty="0"/>
              <a:t> 내부의 여백 조절</a:t>
            </a:r>
          </a:p>
          <a:p>
            <a:pPr lvl="1"/>
            <a:r>
              <a:rPr lang="en-US" altLang="ko-KR" dirty="0"/>
              <a:t>pack() </a:t>
            </a:r>
            <a:r>
              <a:rPr lang="ko-KR" altLang="en-US" dirty="0"/>
              <a:t>함수의 옵션 중에서 </a:t>
            </a:r>
            <a:r>
              <a:rPr lang="ko-KR" altLang="en-US" dirty="0" err="1"/>
              <a:t>위젯</a:t>
            </a:r>
            <a:r>
              <a:rPr lang="ko-KR" altLang="en-US" dirty="0"/>
              <a:t> 내부에 여백 주는 방법 </a:t>
            </a:r>
            <a:r>
              <a:rPr lang="en-US" altLang="ko-KR" dirty="0"/>
              <a:t>: </a:t>
            </a:r>
            <a:r>
              <a:rPr lang="en-US" altLang="ko-KR" dirty="0" err="1"/>
              <a:t>ipadx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r>
              <a:rPr lang="ko-KR" altLang="en-US" dirty="0"/>
              <a:t> 또는 </a:t>
            </a:r>
            <a:r>
              <a:rPr lang="en-US" altLang="ko-KR" dirty="0" err="1"/>
              <a:t>ipady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en-US" altLang="ko-KR" sz="1600" dirty="0"/>
              <a:t>Code10-10.py</a:t>
            </a:r>
            <a:r>
              <a:rPr lang="ko-KR" altLang="en-US" sz="1600" dirty="0"/>
              <a:t>의 </a:t>
            </a:r>
            <a:r>
              <a:rPr lang="en-US" altLang="ko-KR" sz="1600" dirty="0"/>
              <a:t>10</a:t>
            </a:r>
            <a:r>
              <a:rPr lang="ko-KR" altLang="en-US" sz="1600" dirty="0"/>
              <a:t>행을 다음과 같이 변경하고 실행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85" y="2481740"/>
            <a:ext cx="5617688" cy="118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7734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03 </a:t>
            </a:r>
            <a:r>
              <a:rPr lang="ko-KR" altLang="en-US" sz="1500" dirty="0" err="1"/>
              <a:t>위젯의</a:t>
            </a:r>
            <a:r>
              <a:rPr lang="ko-KR" altLang="en-US" sz="1500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위젯</a:t>
            </a:r>
            <a:r>
              <a:rPr lang="ko-KR" altLang="en-US" dirty="0"/>
              <a:t> 내부의 여백 조절</a:t>
            </a:r>
          </a:p>
          <a:p>
            <a:pPr lvl="1"/>
            <a:r>
              <a:rPr lang="en-US" altLang="ko-KR" dirty="0"/>
              <a:t>pack() </a:t>
            </a:r>
            <a:r>
              <a:rPr lang="ko-KR" altLang="en-US" dirty="0"/>
              <a:t>함수의 옵션 중에서 </a:t>
            </a:r>
            <a:r>
              <a:rPr lang="ko-KR" altLang="en-US" dirty="0" err="1"/>
              <a:t>위젯</a:t>
            </a:r>
            <a:r>
              <a:rPr lang="ko-KR" altLang="en-US" dirty="0"/>
              <a:t> 내부에 여백 주는 방법 </a:t>
            </a:r>
            <a:r>
              <a:rPr lang="en-US" altLang="ko-KR" dirty="0"/>
              <a:t>: </a:t>
            </a:r>
            <a:r>
              <a:rPr lang="en-US" altLang="ko-KR" dirty="0" err="1"/>
              <a:t>ipadx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r>
              <a:rPr lang="ko-KR" altLang="en-US" dirty="0"/>
              <a:t> 또는 </a:t>
            </a:r>
            <a:r>
              <a:rPr lang="en-US" altLang="ko-KR" dirty="0" err="1"/>
              <a:t>ipady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en-US" altLang="ko-KR" sz="1600" dirty="0"/>
              <a:t>Code10-10.py</a:t>
            </a:r>
            <a:r>
              <a:rPr lang="ko-KR" altLang="en-US" sz="1600" dirty="0"/>
              <a:t>의 </a:t>
            </a:r>
            <a:r>
              <a:rPr lang="en-US" altLang="ko-KR" sz="1600" dirty="0"/>
              <a:t>10</a:t>
            </a:r>
            <a:r>
              <a:rPr lang="ko-KR" altLang="en-US" sz="1600" dirty="0"/>
              <a:t>행을 다음과 같이 변경하고 실행</a:t>
            </a:r>
            <a:endParaRPr lang="en-US" altLang="ko-KR" sz="1600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위젯 내부와 외부에 모두 여백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85" y="2256715"/>
            <a:ext cx="4005443" cy="84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85" y="3651869"/>
            <a:ext cx="5669035" cy="1260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637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03 </a:t>
            </a:r>
            <a:r>
              <a:rPr lang="ko-KR" altLang="en-US" sz="1500" dirty="0" err="1"/>
              <a:t>위젯의</a:t>
            </a:r>
            <a:r>
              <a:rPr lang="ko-KR" altLang="en-US" sz="1500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고정 위치에 배치</a:t>
            </a:r>
          </a:p>
          <a:p>
            <a:pPr lvl="1"/>
            <a:r>
              <a:rPr lang="ko-KR" altLang="en-US" dirty="0" err="1"/>
              <a:t>위젯을</a:t>
            </a:r>
            <a:r>
              <a:rPr lang="ko-KR" altLang="en-US" dirty="0"/>
              <a:t> 고정 위치에 배치하려면 </a:t>
            </a:r>
            <a:r>
              <a:rPr lang="en-US" altLang="ko-KR" dirty="0"/>
              <a:t>pack() </a:t>
            </a:r>
            <a:r>
              <a:rPr lang="ko-KR" altLang="en-US" dirty="0"/>
              <a:t>대신 </a:t>
            </a:r>
            <a:r>
              <a:rPr lang="en-US" altLang="ko-KR" dirty="0"/>
              <a:t>place()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1"/>
            <a:r>
              <a:rPr lang="ko-KR" altLang="en-US" dirty="0"/>
              <a:t>그림 </a:t>
            </a:r>
            <a:r>
              <a:rPr lang="en-US" altLang="ko-KR" dirty="0"/>
              <a:t>9</a:t>
            </a:r>
            <a:r>
              <a:rPr lang="ko-KR" altLang="en-US" dirty="0"/>
              <a:t>개를 </a:t>
            </a:r>
            <a:r>
              <a:rPr lang="en-US" altLang="ko-KR" dirty="0"/>
              <a:t>2</a:t>
            </a:r>
            <a:r>
              <a:rPr lang="ko-KR" altLang="en-US" dirty="0"/>
              <a:t>차원으로 배치하는 코드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42" y="1943862"/>
            <a:ext cx="5092315" cy="288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0824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03 </a:t>
            </a:r>
            <a:r>
              <a:rPr lang="ko-KR" altLang="en-US" sz="1500" dirty="0" err="1"/>
              <a:t>위젯의</a:t>
            </a:r>
            <a:r>
              <a:rPr lang="ko-KR" altLang="en-US" sz="1500" dirty="0"/>
              <a:t> 배치와 크기 조절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78" y="847501"/>
            <a:ext cx="6159644" cy="344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70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03 </a:t>
            </a:r>
            <a:r>
              <a:rPr lang="ko-KR" altLang="en-US" sz="1500" dirty="0" err="1"/>
              <a:t>위젯의</a:t>
            </a:r>
            <a:r>
              <a:rPr lang="ko-KR" altLang="en-US" sz="1500" dirty="0"/>
              <a:t> 배치와 크기 조절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16" y="837245"/>
            <a:ext cx="6008168" cy="300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7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03 </a:t>
            </a:r>
            <a:r>
              <a:rPr lang="ko-KR" altLang="en-US" sz="1500" dirty="0" err="1"/>
              <a:t>위젯의</a:t>
            </a:r>
            <a:r>
              <a:rPr lang="ko-KR" altLang="en-US" sz="1500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ko-KR" altLang="en-US" dirty="0"/>
              <a:t>이전</a:t>
            </a:r>
            <a:r>
              <a:rPr lang="en-US" altLang="ko-KR" dirty="0"/>
              <a:t>&gt; </a:t>
            </a:r>
            <a:r>
              <a:rPr lang="ko-KR" altLang="en-US" dirty="0"/>
              <a:t>버튼이나 </a:t>
            </a:r>
            <a:r>
              <a:rPr lang="en-US" altLang="ko-KR" dirty="0"/>
              <a:t>&lt;</a:t>
            </a:r>
            <a:r>
              <a:rPr lang="ko-KR" altLang="en-US" dirty="0"/>
              <a:t>다음</a:t>
            </a:r>
            <a:r>
              <a:rPr lang="en-US" altLang="ko-KR" dirty="0"/>
              <a:t>&gt; </a:t>
            </a:r>
            <a:r>
              <a:rPr lang="ko-KR" altLang="en-US" dirty="0"/>
              <a:t>버튼을 누르면 사진들을 표시하는 사진 앨범 프로그램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1941680"/>
            <a:ext cx="6041921" cy="27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8124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03 </a:t>
            </a:r>
            <a:r>
              <a:rPr lang="ko-KR" altLang="en-US" sz="1500" dirty="0" err="1"/>
              <a:t>위젯의</a:t>
            </a:r>
            <a:r>
              <a:rPr lang="ko-KR" altLang="en-US" sz="1500" dirty="0"/>
              <a:t> 배치와 크기 조절 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246" y="726545"/>
            <a:ext cx="5665508" cy="3518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2544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03 </a:t>
            </a:r>
            <a:r>
              <a:rPr lang="ko-KR" altLang="en-US" sz="1500" dirty="0" err="1"/>
              <a:t>위젯의</a:t>
            </a:r>
            <a:r>
              <a:rPr lang="ko-KR" altLang="en-US" sz="1500" dirty="0"/>
              <a:t> 배치와 크기 조절 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048" y="996575"/>
            <a:ext cx="5713903" cy="237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C:\Users\KDY\Desktop\파이썬 3판\강의교안_파이썬\개정사항\그림(3판)\10장\p30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070" y="2526745"/>
            <a:ext cx="2419688" cy="183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774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03 </a:t>
            </a:r>
            <a:r>
              <a:rPr lang="ko-KR" altLang="en-US" sz="1500" dirty="0" err="1"/>
              <a:t>위젯의</a:t>
            </a:r>
            <a:r>
              <a:rPr lang="ko-KR" altLang="en-US" sz="1500" dirty="0"/>
              <a:t> 배치와 크기 조절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72" y="1019077"/>
            <a:ext cx="5592656" cy="3340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5362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04 </a:t>
            </a:r>
            <a:r>
              <a:rPr lang="ko-KR" altLang="en-US" sz="1500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마우스 이벤트 기본 처리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722" y="1176595"/>
            <a:ext cx="2756556" cy="3706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8196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01 </a:t>
            </a:r>
            <a:r>
              <a:rPr lang="ko-KR" altLang="en-US" sz="1500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사진 앨범</a:t>
            </a:r>
          </a:p>
        </p:txBody>
      </p:sp>
      <p:pic>
        <p:nvPicPr>
          <p:cNvPr id="2050" name="Picture 2" descr="C:\Users\KDY\Desktop\파이썬 3판\강의교안_파이썬\개정사항\그림(3판)\10장\p288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55" y="1457877"/>
            <a:ext cx="3722376" cy="282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13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04 </a:t>
            </a:r>
            <a:r>
              <a:rPr lang="ko-KR" altLang="en-US" sz="1500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마우스 이벤트가 처리 형식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36" y="1131590"/>
            <a:ext cx="6135128" cy="1057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742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04 </a:t>
            </a:r>
            <a:r>
              <a:rPr lang="ko-KR" altLang="en-US" sz="1500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마우스 왼쪽 버튼을 클릭했을 때 처리하는 방법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0" y="1163044"/>
            <a:ext cx="5940660" cy="3086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261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04 </a:t>
            </a:r>
            <a:r>
              <a:rPr lang="ko-KR" altLang="en-US" sz="1500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지정된 </a:t>
            </a:r>
            <a:r>
              <a:rPr lang="ko-KR" altLang="en-US" dirty="0" err="1"/>
              <a:t>위젯을</a:t>
            </a:r>
            <a:r>
              <a:rPr lang="ko-KR" altLang="en-US" dirty="0"/>
              <a:t> 클릭했을 때 다른 함수 호출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23" y="1139342"/>
            <a:ext cx="5873153" cy="327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KDY\Desktop\파이썬 3판\강의교안_파이썬\개정사항\그림(3판)\10장\p306.bmp">
            <a:extLst>
              <a:ext uri="{FF2B5EF4-FFF2-40B4-BE49-F238E27FC236}">
                <a16:creationId xmlns:a16="http://schemas.microsoft.com/office/drawing/2014/main" id="{097074DC-04A4-48E9-B5BD-24A13D59D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681" y="2706513"/>
            <a:ext cx="3027063" cy="190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656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04 </a:t>
            </a:r>
            <a:r>
              <a:rPr lang="ko-KR" altLang="en-US" sz="1500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지정된 </a:t>
            </a:r>
            <a:r>
              <a:rPr lang="ko-KR" altLang="en-US" dirty="0" err="1"/>
              <a:t>위젯을</a:t>
            </a:r>
            <a:r>
              <a:rPr lang="ko-KR" altLang="en-US" dirty="0"/>
              <a:t> 클릭했을 때 다른 함수 호출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62" y="1086585"/>
            <a:ext cx="5636876" cy="3476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04 </a:t>
            </a:r>
            <a:r>
              <a:rPr lang="ko-KR" altLang="en-US" sz="1500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event </a:t>
            </a:r>
            <a:r>
              <a:rPr lang="ko-KR" altLang="en-US" dirty="0"/>
              <a:t>매개변수를 활용한 마우스 이벤트 처리</a:t>
            </a:r>
            <a:endParaRPr lang="en-US" altLang="ko-KR" dirty="0"/>
          </a:p>
          <a:p>
            <a:pPr lvl="1"/>
            <a:r>
              <a:rPr lang="ko-KR" altLang="en-US" dirty="0"/>
              <a:t>마우스를 클릭할 때마다 어떤 마우스가 클릭되었는지 보여 주고 클릭한 좌표 출력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38" y="1859861"/>
            <a:ext cx="5603123" cy="3158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04 </a:t>
            </a:r>
            <a:r>
              <a:rPr lang="ko-KR" altLang="en-US" sz="1500" dirty="0"/>
              <a:t>키보드와 마우스 이벤트 처리 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660" y="1581640"/>
            <a:ext cx="6126680" cy="2075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813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04 </a:t>
            </a:r>
            <a:r>
              <a:rPr lang="ko-KR" altLang="en-US" sz="1500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키보드 이벤트 기본 처리</a:t>
            </a:r>
          </a:p>
          <a:p>
            <a:pPr lvl="1"/>
            <a:r>
              <a:rPr lang="ko-KR" altLang="en-US" dirty="0"/>
              <a:t>키보드 이벤트는 </a:t>
            </a:r>
            <a:r>
              <a:rPr lang="ko-KR" altLang="en-US" dirty="0" err="1"/>
              <a:t>위젯에서</a:t>
            </a:r>
            <a:r>
              <a:rPr lang="ko-KR" altLang="en-US" dirty="0"/>
              <a:t> 키보드가 눌리면 발생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16" y="1581640"/>
            <a:ext cx="5805645" cy="27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975" y="3426845"/>
            <a:ext cx="3133511" cy="149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1837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04 </a:t>
            </a:r>
            <a:r>
              <a:rPr lang="ko-KR" altLang="en-US" sz="1500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ko-KR" altLang="en-US" dirty="0"/>
              <a:t>키보드 이벤트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sz="1700" dirty="0"/>
              <a:t>Enter </a:t>
            </a:r>
            <a:r>
              <a:rPr lang="ko-KR" altLang="en-US" sz="1700" dirty="0"/>
              <a:t>를 처리하려면 </a:t>
            </a:r>
            <a:r>
              <a:rPr lang="en-US" altLang="ko-KR" sz="1700" dirty="0"/>
              <a:t>Code10-16.py</a:t>
            </a:r>
            <a:r>
              <a:rPr lang="ko-KR" altLang="en-US" sz="1700" dirty="0"/>
              <a:t>에서는 </a:t>
            </a:r>
            <a:r>
              <a:rPr lang="en-US" altLang="ko-KR" sz="1700" dirty="0"/>
              <a:t>11</a:t>
            </a:r>
            <a:r>
              <a:rPr lang="ko-KR" altLang="en-US" sz="1700" dirty="0"/>
              <a:t>행의 </a:t>
            </a:r>
            <a:r>
              <a:rPr lang="en-US" altLang="ko-KR" sz="1700" dirty="0"/>
              <a:t>&lt;Key&gt; </a:t>
            </a:r>
            <a:r>
              <a:rPr lang="ko-KR" altLang="en-US" sz="1700" dirty="0"/>
              <a:t>대신 </a:t>
            </a:r>
            <a:r>
              <a:rPr lang="en-US" altLang="ko-KR" sz="1700" dirty="0"/>
              <a:t>&lt;Return&gt;</a:t>
            </a:r>
            <a:r>
              <a:rPr lang="ko-KR" altLang="en-US" sz="1700" dirty="0"/>
              <a:t>을 사용</a:t>
            </a:r>
            <a:endParaRPr lang="en-US" altLang="ko-KR" sz="1700" dirty="0"/>
          </a:p>
          <a:p>
            <a:pPr lvl="2"/>
            <a:r>
              <a:rPr lang="ko-KR" altLang="en-US" sz="1700" dirty="0"/>
              <a:t>대</a:t>
            </a:r>
            <a:r>
              <a:rPr lang="en-US" altLang="ko-KR" sz="1700" dirty="0"/>
              <a:t>·</a:t>
            </a:r>
            <a:r>
              <a:rPr lang="ko-KR" altLang="en-US" sz="1700" dirty="0"/>
              <a:t>소문자 등도 구분해서 처리 가능</a:t>
            </a:r>
            <a:endParaRPr lang="en-US" altLang="ko-KR" sz="1700" dirty="0"/>
          </a:p>
          <a:p>
            <a:pPr lvl="2"/>
            <a:r>
              <a:rPr lang="ko-KR" altLang="en-US" sz="1700" dirty="0"/>
              <a:t>소문자 </a:t>
            </a:r>
            <a:r>
              <a:rPr lang="en-US" altLang="ko-KR" sz="1700" dirty="0"/>
              <a:t>r </a:t>
            </a:r>
            <a:r>
              <a:rPr lang="ko-KR" altLang="en-US" sz="1700" dirty="0"/>
              <a:t>은 </a:t>
            </a:r>
            <a:r>
              <a:rPr lang="en-US" altLang="ko-KR" sz="1700" dirty="0"/>
              <a:t>11</a:t>
            </a:r>
            <a:r>
              <a:rPr lang="ko-KR" altLang="en-US" sz="1700" dirty="0"/>
              <a:t>행의 </a:t>
            </a:r>
            <a:r>
              <a:rPr lang="en-US" altLang="ko-KR" sz="1700" dirty="0"/>
              <a:t>&lt;Key&gt; </a:t>
            </a:r>
            <a:r>
              <a:rPr lang="ko-KR" altLang="en-US" sz="1700" dirty="0"/>
              <a:t>대신에 </a:t>
            </a:r>
            <a:r>
              <a:rPr lang="en-US" altLang="ko-KR" sz="1700" dirty="0"/>
              <a:t>r</a:t>
            </a:r>
            <a:r>
              <a:rPr lang="ko-KR" altLang="en-US" sz="1700" dirty="0"/>
              <a:t>을 사용해 처리</a:t>
            </a:r>
            <a:endParaRPr lang="en-US" altLang="ko-KR" sz="1700" dirty="0"/>
          </a:p>
          <a:p>
            <a:pPr lvl="2"/>
            <a:r>
              <a:rPr lang="ko-KR" altLang="en-US" sz="1700" dirty="0"/>
              <a:t>일반 키를 누를 때 주의할 점은 </a:t>
            </a:r>
            <a:r>
              <a:rPr lang="en-US" altLang="ko-KR" sz="1700" dirty="0" err="1"/>
              <a:t>SpaceBar</a:t>
            </a:r>
            <a:r>
              <a:rPr lang="en-US" altLang="ko-KR" sz="1700" dirty="0"/>
              <a:t> </a:t>
            </a:r>
            <a:r>
              <a:rPr lang="ko-KR" altLang="en-US" sz="1700" dirty="0"/>
              <a:t>는 </a:t>
            </a:r>
            <a:r>
              <a:rPr lang="en-US" altLang="ko-KR" sz="1700" dirty="0"/>
              <a:t>&lt;Space&gt;</a:t>
            </a:r>
            <a:r>
              <a:rPr lang="ko-KR" altLang="en-US" sz="1700" dirty="0"/>
              <a:t>로</a:t>
            </a:r>
            <a:r>
              <a:rPr lang="en-US" altLang="ko-KR" sz="1700" dirty="0"/>
              <a:t>, &lt; </a:t>
            </a:r>
            <a:r>
              <a:rPr lang="ko-KR" altLang="en-US" sz="1700" dirty="0"/>
              <a:t>는 </a:t>
            </a:r>
            <a:r>
              <a:rPr lang="en-US" altLang="ko-KR" sz="1700" dirty="0"/>
              <a:t>&lt;less&gt;</a:t>
            </a:r>
            <a:r>
              <a:rPr lang="ko-KR" altLang="en-US" sz="1700" dirty="0"/>
              <a:t>로 사용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9" y="996575"/>
            <a:ext cx="5038521" cy="152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359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04 </a:t>
            </a:r>
            <a:r>
              <a:rPr lang="ko-KR" altLang="en-US" sz="1500" dirty="0"/>
              <a:t>키보드와 마우스 이벤트 처리 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739" y="1289108"/>
            <a:ext cx="6006522" cy="2565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3608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05 </a:t>
            </a:r>
            <a:r>
              <a:rPr lang="ko-KR" altLang="en-US" sz="1500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메뉴의 생성</a:t>
            </a:r>
            <a:endParaRPr lang="en-US" altLang="ko-KR" dirty="0"/>
          </a:p>
          <a:p>
            <a:pPr lvl="1"/>
            <a:r>
              <a:rPr lang="ko-KR" altLang="en-US" dirty="0"/>
              <a:t>메뉴의 구성 개념과 형식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0" y="1720307"/>
            <a:ext cx="5604060" cy="30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5395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01 </a:t>
            </a:r>
            <a:r>
              <a:rPr lang="ko-KR" altLang="en-US" sz="1500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명화 감상</a:t>
            </a:r>
          </a:p>
        </p:txBody>
      </p:sp>
      <p:pic>
        <p:nvPicPr>
          <p:cNvPr id="3074" name="Picture 2" descr="C:\Users\KDY\Desktop\파이썬 3판\강의교안_파이썬\개정사항\그림(3판)\10장\p289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05" y="1274322"/>
            <a:ext cx="5584582" cy="259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585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05 </a:t>
            </a:r>
            <a:r>
              <a:rPr lang="ko-KR" altLang="en-US" sz="1500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</a:t>
            </a:r>
            <a:r>
              <a:rPr lang="ko-KR" altLang="en-US" dirty="0"/>
              <a:t>메뉴 아래에 </a:t>
            </a:r>
            <a:r>
              <a:rPr lang="en-US" altLang="ko-KR" dirty="0"/>
              <a:t>[</a:t>
            </a:r>
            <a:r>
              <a:rPr lang="ko-KR" altLang="en-US" dirty="0"/>
              <a:t>열기</a:t>
            </a:r>
            <a:r>
              <a:rPr lang="en-US" altLang="ko-KR" dirty="0"/>
              <a:t>]</a:t>
            </a:r>
            <a:r>
              <a:rPr lang="ko-KR" altLang="en-US" dirty="0"/>
              <a:t>와 </a:t>
            </a:r>
            <a:r>
              <a:rPr lang="en-US" altLang="ko-KR" dirty="0"/>
              <a:t>[</a:t>
            </a:r>
            <a:r>
              <a:rPr lang="ko-KR" altLang="en-US" dirty="0"/>
              <a:t>종료</a:t>
            </a:r>
            <a:r>
              <a:rPr lang="en-US" altLang="ko-KR" dirty="0"/>
              <a:t>] </a:t>
            </a:r>
            <a:r>
              <a:rPr lang="ko-KR" altLang="en-US" dirty="0"/>
              <a:t>하위 메뉴가 있는 코드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60" y="1130757"/>
            <a:ext cx="6096079" cy="3151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768" y="2947765"/>
            <a:ext cx="1678957" cy="1574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860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메뉴를 선택 하면 작동할 수 있도록 코드 추가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1" y="1131590"/>
            <a:ext cx="5807866" cy="3296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333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05 </a:t>
            </a:r>
            <a:r>
              <a:rPr lang="ko-KR" altLang="en-US" sz="1500" dirty="0"/>
              <a:t>메뉴와 대화상자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5" y="1128777"/>
            <a:ext cx="6372225" cy="3333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854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05 </a:t>
            </a:r>
            <a:r>
              <a:rPr lang="ko-KR" altLang="en-US" sz="1500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대화상자의 생성과 사용</a:t>
            </a:r>
            <a:endParaRPr lang="en-US" altLang="ko-KR" dirty="0"/>
          </a:p>
          <a:p>
            <a:pPr lvl="1"/>
            <a:r>
              <a:rPr lang="en-US" altLang="ko-KR" dirty="0" err="1"/>
              <a:t>tkinter.simpledialog</a:t>
            </a:r>
            <a:r>
              <a:rPr lang="en-US" altLang="ko-KR" dirty="0"/>
              <a:t> </a:t>
            </a:r>
            <a:r>
              <a:rPr lang="ko-KR" altLang="en-US" dirty="0"/>
              <a:t>모듈을 </a:t>
            </a:r>
            <a:r>
              <a:rPr lang="ko-KR" altLang="en-US" dirty="0" err="1"/>
              <a:t>임포트한</a:t>
            </a:r>
            <a:r>
              <a:rPr lang="ko-KR" altLang="en-US" dirty="0"/>
              <a:t> 후 </a:t>
            </a:r>
            <a:r>
              <a:rPr lang="en-US" altLang="ko-KR" dirty="0" err="1"/>
              <a:t>askinteger</a:t>
            </a:r>
            <a:r>
              <a:rPr lang="en-US" altLang="ko-KR" dirty="0"/>
              <a:t>() </a:t>
            </a:r>
            <a:r>
              <a:rPr lang="ko-KR" altLang="en-US" dirty="0"/>
              <a:t>및 </a:t>
            </a:r>
            <a:r>
              <a:rPr lang="en-US" altLang="ko-KR" dirty="0" err="1"/>
              <a:t>askstring</a:t>
            </a:r>
            <a:r>
              <a:rPr lang="en-US" altLang="ko-KR" dirty="0"/>
              <a:t>() </a:t>
            </a:r>
            <a:r>
              <a:rPr lang="ko-KR" altLang="en-US" dirty="0"/>
              <a:t>등을 사용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1952930"/>
            <a:ext cx="4512413" cy="261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488" y="4062799"/>
            <a:ext cx="4151711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145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05 </a:t>
            </a:r>
            <a:r>
              <a:rPr lang="ko-KR" altLang="en-US" sz="1500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그림 파일인 </a:t>
            </a:r>
            <a:r>
              <a:rPr lang="en-US" altLang="ko-KR" dirty="0"/>
              <a:t>GIF </a:t>
            </a:r>
            <a:r>
              <a:rPr lang="ko-KR" altLang="en-US" dirty="0"/>
              <a:t>파일을 선택하는 코드</a:t>
            </a:r>
            <a:endParaRPr lang="en-US" altLang="ko-KR" dirty="0"/>
          </a:p>
          <a:p>
            <a:pPr lvl="1"/>
            <a:r>
              <a:rPr lang="en-US" altLang="ko-KR" dirty="0"/>
              <a:t>Code10-20.py</a:t>
            </a:r>
            <a:r>
              <a:rPr lang="ko-KR" altLang="en-US" dirty="0"/>
              <a:t>는 </a:t>
            </a:r>
            <a:r>
              <a:rPr lang="en-US" altLang="ko-KR" dirty="0"/>
              <a:t>Code10-19.py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행과 </a:t>
            </a:r>
            <a:r>
              <a:rPr lang="en-US" altLang="ko-KR" dirty="0"/>
              <a:t>11</a:t>
            </a:r>
            <a:r>
              <a:rPr lang="ko-KR" altLang="en-US" dirty="0"/>
              <a:t>행만 변경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1" y="1626645"/>
            <a:ext cx="5519357" cy="2751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363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05 </a:t>
            </a:r>
            <a:r>
              <a:rPr lang="ko-KR" altLang="en-US" sz="1500" dirty="0"/>
              <a:t>메뉴와 대화상자 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119" y="1078707"/>
            <a:ext cx="5796473" cy="3188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3877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05 </a:t>
            </a:r>
            <a:r>
              <a:rPr lang="ko-KR" altLang="en-US" sz="1500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Code10-20.py</a:t>
            </a:r>
            <a:r>
              <a:rPr lang="ko-KR" altLang="en-US" dirty="0"/>
              <a:t>의 </a:t>
            </a:r>
            <a:r>
              <a:rPr lang="en-US" altLang="ko-KR" dirty="0"/>
              <a:t>11~13</a:t>
            </a:r>
            <a:r>
              <a:rPr lang="ko-KR" altLang="en-US" dirty="0"/>
              <a:t>행 변경하고 실행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7" y="1115555"/>
            <a:ext cx="5468108" cy="344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48261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05 </a:t>
            </a:r>
            <a:r>
              <a:rPr lang="ko-KR" altLang="en-US" sz="1500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ko-KR" altLang="en-US" dirty="0"/>
              <a:t>메뉴 처리와 파일 처리가 핵심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07" y="1581640"/>
            <a:ext cx="5265586" cy="327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360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05 </a:t>
            </a:r>
            <a:r>
              <a:rPr lang="ko-KR" altLang="en-US" sz="1500" dirty="0"/>
              <a:t>메뉴와 대화상자 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231" y="636535"/>
            <a:ext cx="6073537" cy="3188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88E73206-CC97-42B9-8B92-E2E71EFB2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875" y="3426845"/>
            <a:ext cx="3672585" cy="158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315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02 </a:t>
            </a:r>
            <a:r>
              <a:rPr lang="ko-KR" altLang="en-US" sz="1500" dirty="0"/>
              <a:t>기본 </a:t>
            </a:r>
            <a:r>
              <a:rPr lang="ko-KR" altLang="en-US" sz="1500" dirty="0" err="1"/>
              <a:t>위젯</a:t>
            </a:r>
            <a:r>
              <a:rPr lang="ko-KR" altLang="en-US" sz="1500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 윈도창의 구성</a:t>
            </a:r>
          </a:p>
          <a:p>
            <a:pPr lvl="1"/>
            <a:r>
              <a:rPr lang="ko-KR" altLang="en-US" dirty="0" err="1"/>
              <a:t>위젯</a:t>
            </a:r>
            <a:r>
              <a:rPr lang="en-US" altLang="ko-KR" dirty="0"/>
              <a:t>(Widget) : </a:t>
            </a:r>
            <a:r>
              <a:rPr lang="ko-KR" altLang="en-US" dirty="0" err="1"/>
              <a:t>윈도창에</a:t>
            </a:r>
            <a:r>
              <a:rPr lang="ko-KR" altLang="en-US" dirty="0"/>
              <a:t> 나올 수 있는 문자</a:t>
            </a:r>
            <a:r>
              <a:rPr lang="en-US" altLang="ko-KR" dirty="0"/>
              <a:t>, </a:t>
            </a:r>
            <a:r>
              <a:rPr lang="ko-KR" altLang="en-US" dirty="0"/>
              <a:t>버튼</a:t>
            </a:r>
            <a:r>
              <a:rPr lang="en-US" altLang="ko-KR" dirty="0"/>
              <a:t>, </a:t>
            </a:r>
            <a:r>
              <a:rPr lang="ko-KR" altLang="en-US" dirty="0"/>
              <a:t>체크박스</a:t>
            </a:r>
            <a:r>
              <a:rPr lang="en-US" altLang="ko-KR" dirty="0"/>
              <a:t>, </a:t>
            </a:r>
            <a:r>
              <a:rPr lang="ko-KR" altLang="en-US" dirty="0"/>
              <a:t>라디오버튼 등을 의미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r>
              <a:rPr lang="en-US" altLang="ko-KR" sz="1400" dirty="0">
                <a:solidFill>
                  <a:srgbClr val="FF0000"/>
                </a:solidFill>
              </a:rPr>
              <a:t>Tip </a:t>
            </a:r>
            <a:r>
              <a:rPr lang="en-US" altLang="ko-KR" sz="1400" dirty="0"/>
              <a:t>• </a:t>
            </a:r>
            <a:r>
              <a:rPr lang="en-US" altLang="ko-KR" sz="1400" dirty="0" err="1"/>
              <a:t>tkinter</a:t>
            </a:r>
            <a:r>
              <a:rPr lang="en-US" altLang="ko-KR" sz="1400" dirty="0"/>
              <a:t> </a:t>
            </a:r>
            <a:r>
              <a:rPr lang="ko-KR" altLang="en-US" sz="1400" dirty="0"/>
              <a:t>는</a:t>
            </a:r>
            <a:r>
              <a:rPr lang="en-US" altLang="ko-KR" sz="1400" dirty="0"/>
              <a:t> TK Interface</a:t>
            </a:r>
            <a:r>
              <a:rPr lang="ko-KR" altLang="en-US" sz="1400" dirty="0"/>
              <a:t>의 약어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Tk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Tcl</a:t>
            </a:r>
            <a:r>
              <a:rPr lang="en-US" altLang="ko-KR" sz="1400" dirty="0"/>
              <a:t>/</a:t>
            </a:r>
            <a:r>
              <a:rPr lang="en-US" altLang="ko-KR" sz="1400" dirty="0" err="1"/>
              <a:t>Tk</a:t>
            </a:r>
            <a:r>
              <a:rPr lang="ko-KR" altLang="en-US" sz="1400" dirty="0"/>
              <a:t>라는 전통적인 </a:t>
            </a:r>
            <a:r>
              <a:rPr lang="en-US" altLang="ko-KR" sz="1400" dirty="0"/>
              <a:t>GUI </a:t>
            </a:r>
            <a:r>
              <a:rPr lang="ko-KR" altLang="en-US" sz="1400" dirty="0"/>
              <a:t>인터페이스 윈도</a:t>
            </a:r>
            <a:r>
              <a:rPr lang="en-US" altLang="ko-KR" sz="1400" dirty="0"/>
              <a:t>, </a:t>
            </a:r>
            <a:r>
              <a:rPr lang="ko-KR" altLang="en-US" sz="1400" dirty="0"/>
              <a:t>리눅스</a:t>
            </a:r>
            <a:r>
              <a:rPr lang="en-US" altLang="ko-KR" sz="1400" dirty="0"/>
              <a:t>, </a:t>
            </a:r>
            <a:r>
              <a:rPr lang="ko-KR" altLang="en-US" sz="1400" dirty="0"/>
              <a:t>맥 등에서 모두 동일한 코드로 사용 가능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16" y="1856230"/>
            <a:ext cx="6278198" cy="170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002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02 </a:t>
            </a:r>
            <a:r>
              <a:rPr lang="ko-KR" altLang="en-US" sz="1500" dirty="0"/>
              <a:t>기본 </a:t>
            </a:r>
            <a:r>
              <a:rPr lang="ko-KR" altLang="en-US" sz="1500" dirty="0" err="1"/>
              <a:t>위젯</a:t>
            </a:r>
            <a:r>
              <a:rPr lang="ko-KR" altLang="en-US" sz="1500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윈도창</a:t>
            </a:r>
            <a:r>
              <a:rPr lang="ko-KR" altLang="en-US" dirty="0"/>
              <a:t> 조절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18" y="1109087"/>
            <a:ext cx="6057563" cy="292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074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02 </a:t>
            </a:r>
            <a:r>
              <a:rPr lang="ko-KR" altLang="en-US" sz="1500" dirty="0"/>
              <a:t>기본 </a:t>
            </a:r>
            <a:r>
              <a:rPr lang="ko-KR" altLang="en-US" sz="1500" dirty="0" err="1"/>
              <a:t>위젯</a:t>
            </a:r>
            <a:r>
              <a:rPr lang="ko-KR" altLang="en-US" sz="1500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레이블</a:t>
            </a:r>
          </a:p>
          <a:p>
            <a:pPr lvl="1"/>
            <a:r>
              <a:rPr lang="ko-KR" altLang="en-US" dirty="0"/>
              <a:t>레이블</a:t>
            </a:r>
            <a:r>
              <a:rPr lang="en-US" altLang="ko-KR" dirty="0"/>
              <a:t>(Label) : </a:t>
            </a:r>
            <a:r>
              <a:rPr lang="ko-KR" altLang="en-US" dirty="0"/>
              <a:t>문자를 표현할 수 있는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6" y="1581640"/>
            <a:ext cx="6052916" cy="27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942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02 </a:t>
            </a:r>
            <a:r>
              <a:rPr lang="ko-KR" altLang="en-US" sz="1500" dirty="0"/>
              <a:t>기본 </a:t>
            </a:r>
            <a:r>
              <a:rPr lang="ko-KR" altLang="en-US" sz="1500" dirty="0" err="1"/>
              <a:t>위젯</a:t>
            </a:r>
            <a:r>
              <a:rPr lang="ko-KR" altLang="en-US" sz="1500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레이블에 글자 대신 이미지 넣기</a:t>
            </a:r>
            <a:endParaRPr lang="en-US" altLang="ko-KR" dirty="0"/>
          </a:p>
          <a:p>
            <a:pPr lvl="2"/>
            <a:r>
              <a:rPr lang="en-US" altLang="ko-KR" dirty="0" err="1"/>
              <a:t>PhotoImage</a:t>
            </a:r>
            <a:r>
              <a:rPr lang="en-US" altLang="ko-KR" dirty="0"/>
              <a:t>()</a:t>
            </a:r>
            <a:r>
              <a:rPr lang="ko-KR" altLang="en-US" dirty="0"/>
              <a:t>는 </a:t>
            </a:r>
            <a:r>
              <a:rPr lang="en-US" altLang="ko-KR" dirty="0"/>
              <a:t>GIF </a:t>
            </a:r>
            <a:r>
              <a:rPr lang="ko-KR" altLang="en-US" dirty="0"/>
              <a:t>파일만 지원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JPEG</a:t>
            </a:r>
            <a:r>
              <a:rPr lang="ko-KR" altLang="en-US" dirty="0"/>
              <a:t>나 </a:t>
            </a:r>
            <a:r>
              <a:rPr lang="en-US" altLang="ko-KR" dirty="0"/>
              <a:t>BMP </a:t>
            </a:r>
            <a:r>
              <a:rPr lang="ko-KR" altLang="en-US" dirty="0"/>
              <a:t>등은 지원하지 않음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64"/>
          <a:stretch/>
        </p:blipFill>
        <p:spPr bwMode="auto">
          <a:xfrm>
            <a:off x="638690" y="1577180"/>
            <a:ext cx="5418600" cy="1989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C:\Users\KDY\Desktop\파이썬 3판\강의교안_파이썬\개정사항\그림(3판)\10장\p29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669" y="2489625"/>
            <a:ext cx="1620180" cy="180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120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Section 02 </a:t>
            </a:r>
            <a:r>
              <a:rPr lang="ko-KR" altLang="en-US" sz="1500" dirty="0"/>
              <a:t>기본 </a:t>
            </a:r>
            <a:r>
              <a:rPr lang="ko-KR" altLang="en-US" sz="1500" dirty="0" err="1"/>
              <a:t>위젯</a:t>
            </a:r>
            <a:r>
              <a:rPr lang="ko-KR" altLang="en-US" sz="1500" dirty="0"/>
              <a:t> 활용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94" y="1019078"/>
            <a:ext cx="6413213" cy="275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08546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1826</TotalTime>
  <Words>820</Words>
  <Application>Microsoft Office PowerPoint</Application>
  <PresentationFormat>사용자 지정</PresentationFormat>
  <Paragraphs>127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HY견고딕</vt:lpstr>
      <vt:lpstr>맑은 고딕</vt:lpstr>
      <vt:lpstr>Arial</vt:lpstr>
      <vt:lpstr>Verdana</vt:lpstr>
      <vt:lpstr>Wingdings</vt:lpstr>
      <vt:lpstr>1_Office 테마</vt:lpstr>
      <vt:lpstr>PowerPoint 프레젠테이션</vt:lpstr>
      <vt:lpstr>PowerPoint 프레젠테이션</vt:lpstr>
      <vt:lpstr>Section 01 이 장에서 만들 프로그램</vt:lpstr>
      <vt:lpstr>Section 01 이 장에서 만들 프로그램</vt:lpstr>
      <vt:lpstr>Section 02 기본 위젯 활용 </vt:lpstr>
      <vt:lpstr>Section 02 기본 위젯 활용 </vt:lpstr>
      <vt:lpstr>Section 02 기본 위젯 활용 </vt:lpstr>
      <vt:lpstr>Section 02 기본 위젯 활용 </vt:lpstr>
      <vt:lpstr>Section 02 기본 위젯 활용 </vt:lpstr>
      <vt:lpstr>Section 02 기본 위젯 활용 </vt:lpstr>
      <vt:lpstr>Section 02 기본 위젯 활용 </vt:lpstr>
      <vt:lpstr>Section 02 기본 위젯 활용 </vt:lpstr>
      <vt:lpstr>Section 02 기본 위젯 활용 </vt:lpstr>
      <vt:lpstr>Section 02 기본 위젯 활용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04 키보드와 마우스 이벤트 처리 </vt:lpstr>
      <vt:lpstr>Section 04 키보드와 마우스 이벤트 처리 </vt:lpstr>
      <vt:lpstr>Section 04 키보드와 마우스 이벤트 처리 </vt:lpstr>
      <vt:lpstr>Section 04 키보드와 마우스 이벤트 처리 </vt:lpstr>
      <vt:lpstr>Section 04 키보드와 마우스 이벤트 처리 </vt:lpstr>
      <vt:lpstr>Section 04 키보드와 마우스 이벤트 처리 </vt:lpstr>
      <vt:lpstr>Section 04 키보드와 마우스 이벤트 처리 </vt:lpstr>
      <vt:lpstr>Section 04 키보드와 마우스 이벤트 처리 </vt:lpstr>
      <vt:lpstr>Section 04 키보드와 마우스 이벤트 처리 </vt:lpstr>
      <vt:lpstr>Section 04 키보드와 마우스 이벤트 처리 </vt:lpstr>
      <vt:lpstr>Section 05 메뉴와 대화상자 </vt:lpstr>
      <vt:lpstr>Section 05 메뉴와 대화상자 </vt:lpstr>
      <vt:lpstr>Section 05 메뉴와 대화상자 </vt:lpstr>
      <vt:lpstr>Section 05 메뉴와 대화상자 </vt:lpstr>
      <vt:lpstr>Section 05 메뉴와 대화상자 </vt:lpstr>
      <vt:lpstr>Section 05 메뉴와 대화상자 </vt:lpstr>
      <vt:lpstr>Section 05 메뉴와 대화상자 </vt:lpstr>
      <vt:lpstr>Section 05 메뉴와 대화상자 </vt:lpstr>
      <vt:lpstr>Section 05 메뉴와 대화상자 </vt:lpstr>
      <vt:lpstr>Section 05 메뉴와 대화상자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Kim Sungmu</cp:lastModifiedBy>
  <cp:revision>292</cp:revision>
  <dcterms:created xsi:type="dcterms:W3CDTF">2012-07-23T02:34:37Z</dcterms:created>
  <dcterms:modified xsi:type="dcterms:W3CDTF">2022-02-24T02:38:27Z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